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2"/>
  </p:sldMasterIdLst>
  <p:notesMasterIdLst>
    <p:notesMasterId r:id="rId26"/>
  </p:notesMasterIdLst>
  <p:sldIdLst>
    <p:sldId id="257" r:id="rId3"/>
    <p:sldId id="258" r:id="rId4"/>
    <p:sldId id="286" r:id="rId5"/>
    <p:sldId id="287" r:id="rId6"/>
    <p:sldId id="285" r:id="rId7"/>
    <p:sldId id="259" r:id="rId8"/>
    <p:sldId id="260" r:id="rId9"/>
    <p:sldId id="261" r:id="rId10"/>
    <p:sldId id="279" r:id="rId11"/>
    <p:sldId id="262" r:id="rId12"/>
    <p:sldId id="280" r:id="rId13"/>
    <p:sldId id="281" r:id="rId14"/>
    <p:sldId id="282" r:id="rId15"/>
    <p:sldId id="288" r:id="rId16"/>
    <p:sldId id="283" r:id="rId17"/>
    <p:sldId id="290" r:id="rId18"/>
    <p:sldId id="294" r:id="rId19"/>
    <p:sldId id="289" r:id="rId20"/>
    <p:sldId id="291" r:id="rId21"/>
    <p:sldId id="277" r:id="rId22"/>
    <p:sldId id="293" r:id="rId23"/>
    <p:sldId id="292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7" autoAdjust="0"/>
    <p:restoredTop sz="94687"/>
  </p:normalViewPr>
  <p:slideViewPr>
    <p:cSldViewPr snapToGrid="0" snapToObjects="1">
      <p:cViewPr varScale="1">
        <p:scale>
          <a:sx n="84" d="100"/>
          <a:sy n="84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8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0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1048711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1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3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6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8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8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8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3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3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048671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4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7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28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048691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48694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48645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70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6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9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0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5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6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8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5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6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8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6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2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2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6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9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0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70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8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0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64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64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389394" TargetMode="External"/><Relationship Id="rId2" Type="http://schemas.openxmlformats.org/officeDocument/2006/relationships/hyperlink" Target="http://paper.ijcsns.org/07_book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4557965" y="5371962"/>
            <a:ext cx="3217985" cy="800100"/>
          </a:xfrm>
        </p:spPr>
        <p:txBody>
          <a:bodyPr anchor="ctr">
            <a:noAutofit/>
          </a:bodyPr>
          <a:lstStyle/>
          <a:p>
            <a:pPr algn="l"/>
            <a:r>
              <a:rPr lang="en-US" sz="4000" b="1" dirty="0"/>
              <a:t>             </a:t>
            </a:r>
            <a:br>
              <a:rPr lang="en-US" sz="4000" b="1" dirty="0"/>
            </a:br>
            <a:br>
              <a:rPr lang="en-US" sz="4000" b="1" dirty="0"/>
            </a:br>
            <a:br>
              <a:rPr lang="en-US" sz="4000" b="1" dirty="0"/>
            </a:br>
            <a:br>
              <a:rPr lang="en-US" sz="2800" b="1" dirty="0"/>
            </a:br>
            <a:r>
              <a:rPr lang="en-US" sz="2800" b="1" dirty="0"/>
              <a:t>By: </a:t>
            </a:r>
            <a:r>
              <a:rPr lang="en-US" sz="2800" b="1" i="1" dirty="0"/>
              <a:t>Ankit GUPTA</a:t>
            </a: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4000" b="1" dirty="0"/>
              <a:t> 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048587" name="Title 1"/>
          <p:cNvSpPr txBox="1"/>
          <p:nvPr/>
        </p:nvSpPr>
        <p:spPr>
          <a:xfrm>
            <a:off x="578523" y="245062"/>
            <a:ext cx="11176871" cy="1487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  PREDICTING MOVIE SUCCESS USING </a:t>
            </a:r>
            <a:r>
              <a:rPr lang="en-US" sz="4000" b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/>
              <a:t>TECHNIQUES</a:t>
            </a:r>
            <a:endParaRPr lang="en-U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947" y="582472"/>
            <a:ext cx="6585977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j-lt"/>
              </a:rPr>
              <a:t>Regression</a:t>
            </a:r>
          </a:p>
          <a:p>
            <a:endParaRPr lang="en-US" b="1" i="1" dirty="0">
              <a:latin typeface="medium-content-serif-font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This is a type of problem where we need to predict the </a:t>
            </a:r>
            <a:r>
              <a:rPr lang="en-US" sz="2400" i="1" dirty="0"/>
              <a:t>continuous  response</a:t>
            </a:r>
            <a:r>
              <a:rPr lang="en-US" sz="2400" dirty="0"/>
              <a:t> value (Ex: we predict number which can vary from -infinity to +infinity)</a:t>
            </a:r>
            <a:endParaRPr lang="en-US" sz="2400" dirty="0">
              <a:latin typeface="medium-content-serif-fon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Some examples are</a:t>
            </a:r>
          </a:p>
          <a:p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what is the price of house in a specific city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what is the value of the stock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how many total runs can be on board in a cricket game ?</a:t>
            </a:r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770" y="2166598"/>
            <a:ext cx="4583717" cy="3356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cdn-images-1.medium.com/max/800/1*HOgMR9PXYSfoasB8ctXLS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84" y="772732"/>
            <a:ext cx="8577329" cy="391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71148" y="5475760"/>
            <a:ext cx="9989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CLASSIFICATION SEPARATES THE DATA, REGRESSION FITS THE DATA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18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033" y="427803"/>
            <a:ext cx="1105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Unsupervised Learning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033" y="1584102"/>
            <a:ext cx="10947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The training data does not include Targets here so we don’t tell the system where to go , the system has to understand itself from the data we give.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Here training data is not structured (contains noisy data, unknown data)</a:t>
            </a:r>
          </a:p>
        </p:txBody>
      </p:sp>
      <p:pic>
        <p:nvPicPr>
          <p:cNvPr id="5122" name="Picture 2" descr="https://cdn-images-1.medium.com/max/800/1*KkZx9J4tI5mrwpmya9Sqew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82" y="4095481"/>
            <a:ext cx="6918973" cy="248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886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2529" y="517632"/>
            <a:ext cx="104748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151" y="1503462"/>
            <a:ext cx="108998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 </a:t>
            </a:r>
            <a:r>
              <a:rPr lang="en-US" sz="2400" dirty="0"/>
              <a:t>This is a type of problem where we group similar things together.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Unsupervised learning is bit difficult to implement and its not used as widely as supervised.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Some examples are </a:t>
            </a:r>
          </a:p>
          <a:p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given news articles, cluster into different types of news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given a set of tweets ,cluster based on content of tweet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given a set of images, cluster them into different objects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562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395" y="264192"/>
            <a:ext cx="2535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Examples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395" y="848967"/>
            <a:ext cx="4694648" cy="4694648"/>
          </a:xfrm>
        </p:spPr>
      </p:pic>
      <p:sp>
        <p:nvSpPr>
          <p:cNvPr id="7" name="Rectangle 6"/>
          <p:cNvSpPr/>
          <p:nvPr/>
        </p:nvSpPr>
        <p:spPr>
          <a:xfrm>
            <a:off x="6573794" y="6013972"/>
            <a:ext cx="5305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Density-Based Spatial Clustering </a:t>
            </a:r>
          </a:p>
        </p:txBody>
      </p:sp>
      <p:sp>
        <p:nvSpPr>
          <p:cNvPr id="8" name="Rectangle 7"/>
          <p:cNvSpPr/>
          <p:nvPr/>
        </p:nvSpPr>
        <p:spPr>
          <a:xfrm>
            <a:off x="854357" y="6013972"/>
            <a:ext cx="3684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1"/>
                </a:solidFill>
              </a:rPr>
              <a:t>K-means:Partioning</a:t>
            </a:r>
            <a:r>
              <a:rPr lang="en-US" sz="2000" b="1" dirty="0">
                <a:solidFill>
                  <a:schemeClr val="accent1"/>
                </a:solidFill>
              </a:rPr>
              <a:t> based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338" y="1262645"/>
            <a:ext cx="6156655" cy="38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35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5155" y="528034"/>
            <a:ext cx="11024315" cy="578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5155" y="566671"/>
            <a:ext cx="109341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Reinforcement Learning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Reinforcement learning is the process of making the systems learn from the environment by itself.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There is a clear goal that the system needs to accomplish so the system has to complete the goal by applying the trail and error approach.</a:t>
            </a:r>
          </a:p>
          <a:p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Supervised &amp; Unsupervised  →   Learning from the data.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Reinforcement learning       →   Learning from the environment.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1039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5155" y="566671"/>
            <a:ext cx="10934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COMING TO OUR PROJECT</a:t>
            </a:r>
            <a:r>
              <a:rPr lang="en-US" sz="2400" dirty="0"/>
              <a:t>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</a:rPr>
              <a:t>Objective</a:t>
            </a:r>
            <a:endParaRPr lang="en-US" sz="4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156" y="1275125"/>
            <a:ext cx="1138028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Given Data set of MOVIES, we have to predict whether the movie will be hit or flop. Further we will show the rating of the movie 0 being the lowest rating and 5 being the maximum rating.</a:t>
            </a:r>
          </a:p>
          <a:p>
            <a:r>
              <a:rPr lang="en-US" sz="2400" dirty="0"/>
              <a:t>	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Tags available are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Movie Name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Genre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Release Date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User 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Movie 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Rating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953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5155" y="566671"/>
            <a:ext cx="10934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LITERATURE REVIEW</a:t>
            </a:r>
            <a:endParaRPr lang="en-US" sz="4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5156" y="1275125"/>
            <a:ext cx="113802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400" dirty="0"/>
              <a:t>Muhammad Hassan Latif and </a:t>
            </a:r>
            <a:r>
              <a:rPr lang="en-GB" sz="2400" dirty="0" err="1"/>
              <a:t>Hammad</a:t>
            </a:r>
            <a:r>
              <a:rPr lang="en-GB" sz="2400" dirty="0"/>
              <a:t> Afzal. Prediction of movies popularity using machine learning techniques, 2016. </a:t>
            </a:r>
            <a:r>
              <a:rPr lang="en-GB" sz="2400" dirty="0">
                <a:hlinkClick r:id="rId2"/>
              </a:rPr>
              <a:t>http://paper.ijcsns.org/07_book/</a:t>
            </a:r>
            <a:r>
              <a:rPr lang="en-GB" sz="2400" dirty="0"/>
              <a:t>201608/20160820.pdf</a:t>
            </a:r>
            <a:r>
              <a:rPr lang="en-US" sz="2400" dirty="0"/>
              <a:t>	</a:t>
            </a:r>
          </a:p>
          <a:p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400" dirty="0"/>
              <a:t>V. </a:t>
            </a:r>
            <a:r>
              <a:rPr lang="en-US" sz="2400" dirty="0" err="1"/>
              <a:t>Subramaniyaswamy</a:t>
            </a:r>
            <a:r>
              <a:rPr lang="en-US" sz="2400" dirty="0"/>
              <a:t>. </a:t>
            </a:r>
            <a:r>
              <a:rPr lang="en-GB" sz="2400" dirty="0"/>
              <a:t>Predicting movie box office success using multiple regression and SVM. 7-8 Dec. 2017</a:t>
            </a:r>
          </a:p>
          <a:p>
            <a:r>
              <a:rPr lang="en-US" sz="2400" dirty="0"/>
              <a:t>	</a:t>
            </a:r>
            <a:r>
              <a:rPr lang="en-US" sz="2400" dirty="0">
                <a:hlinkClick r:id="rId3"/>
              </a:rPr>
              <a:t>https://ieeexplore.ieee.org/document/8389394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/>
              <a:t>Javaria</a:t>
            </a:r>
            <a:r>
              <a:rPr lang="en-US" sz="2400" dirty="0"/>
              <a:t> Ahmad. </a:t>
            </a:r>
            <a:r>
              <a:rPr lang="en-GB" sz="2400" dirty="0"/>
              <a:t>Movie success prediction using data mining. 3-5 July 2017</a:t>
            </a:r>
          </a:p>
          <a:p>
            <a:r>
              <a:rPr lang="en-US" sz="2400" dirty="0"/>
              <a:t>	https://ieeexplore.ieee.org/document/8204173</a:t>
            </a:r>
          </a:p>
        </p:txBody>
      </p:sp>
    </p:spTree>
    <p:extLst>
      <p:ext uri="{BB962C8B-B14F-4D97-AF65-F5344CB8AC3E}">
        <p14:creationId xmlns:p14="http://schemas.microsoft.com/office/powerpoint/2010/main" val="207156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764" y="205855"/>
            <a:ext cx="1142553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j-lt"/>
              </a:rPr>
              <a:t>Software used: </a:t>
            </a:r>
            <a:r>
              <a:rPr lang="en-US" sz="3200" b="1" dirty="0" err="1">
                <a:solidFill>
                  <a:schemeClr val="accent1"/>
                </a:solidFill>
                <a:latin typeface="+mj-lt"/>
              </a:rPr>
              <a:t>Pycharm</a:t>
            </a:r>
            <a:endParaRPr lang="en-US" sz="3200" b="1" dirty="0">
              <a:solidFill>
                <a:schemeClr val="accent1"/>
              </a:solidFill>
              <a:latin typeface="+mj-lt"/>
            </a:endParaRPr>
          </a:p>
          <a:p>
            <a:pPr algn="just"/>
            <a:r>
              <a:rPr lang="en-GB" sz="2400" dirty="0"/>
              <a:t>PyCharm is an integrated development environment used in computer programming, specifically for the Python language. It is developed by the Czech company </a:t>
            </a:r>
            <a:r>
              <a:rPr lang="en-GB" sz="2400" dirty="0" err="1"/>
              <a:t>JetBrains</a:t>
            </a:r>
            <a:r>
              <a:rPr lang="en-GB" sz="2400" dirty="0"/>
              <a:t>.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95763" y="1902654"/>
            <a:ext cx="114255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accent1"/>
                </a:solidFill>
                <a:latin typeface="+mj-lt"/>
              </a:rPr>
              <a:t>Data set from: </a:t>
            </a:r>
            <a:r>
              <a:rPr lang="en-US" sz="3200" b="1" dirty="0" err="1">
                <a:solidFill>
                  <a:schemeClr val="accent1"/>
                </a:solidFill>
                <a:latin typeface="+mj-lt"/>
              </a:rPr>
              <a:t>grouplens</a:t>
            </a:r>
            <a:endParaRPr lang="en-US" sz="32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accent1"/>
                </a:solidFill>
                <a:latin typeface="+mj-lt"/>
              </a:rPr>
              <a:t>URL: </a:t>
            </a:r>
            <a:r>
              <a:rPr lang="en-US" sz="2000" i="1" dirty="0">
                <a:solidFill>
                  <a:schemeClr val="accent1"/>
                </a:solidFill>
                <a:latin typeface="+mj-lt"/>
              </a:rPr>
              <a:t>https://grouplens.org/datasets/movielens/</a:t>
            </a:r>
          </a:p>
          <a:p>
            <a:endParaRPr lang="en-GB" sz="2400" dirty="0"/>
          </a:p>
          <a:p>
            <a:endParaRPr lang="en-GB" sz="2400" dirty="0"/>
          </a:p>
          <a:p>
            <a:pPr algn="ctr"/>
            <a:r>
              <a:rPr lang="en-GB" sz="2400" i="1" u="sng" dirty="0" err="1">
                <a:solidFill>
                  <a:schemeClr val="accent1">
                    <a:lumMod val="75000"/>
                  </a:schemeClr>
                </a:solidFill>
              </a:rPr>
              <a:t>MovieLens</a:t>
            </a:r>
            <a:r>
              <a:rPr lang="en-GB" sz="2400" i="1" u="sng" dirty="0">
                <a:solidFill>
                  <a:schemeClr val="accent1">
                    <a:lumMod val="75000"/>
                  </a:schemeClr>
                </a:solidFill>
              </a:rPr>
              <a:t> Latest Datasets</a:t>
            </a:r>
          </a:p>
          <a:p>
            <a:r>
              <a:rPr lang="en-GB" sz="2400" dirty="0"/>
              <a:t>We used education purpose dataset which contains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/>
              <a:t>100,000 ratings and 3,600 tag applications applied to 9,000 movies by 600 users. Last updated 9/2018.</a:t>
            </a:r>
          </a:p>
        </p:txBody>
      </p:sp>
    </p:spTree>
    <p:extLst>
      <p:ext uri="{BB962C8B-B14F-4D97-AF65-F5344CB8AC3E}">
        <p14:creationId xmlns:p14="http://schemas.microsoft.com/office/powerpoint/2010/main" val="1083170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5764" y="205855"/>
            <a:ext cx="11425533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j-lt"/>
              </a:rPr>
              <a:t>Libraries used: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1"/>
                </a:solidFill>
                <a:latin typeface="+mj-lt"/>
              </a:rPr>
              <a:t>Pandas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GB" sz="2000" dirty="0"/>
              <a:t>Pandas is a software library written for the Python programming language for data manipulation and analysis. In particular, it offers data structures and operations for manipulating numerical tables and time series.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GB" sz="2000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chemeClr val="accent1"/>
                </a:solidFill>
              </a:rPr>
              <a:t>Scikit</a:t>
            </a:r>
            <a:r>
              <a:rPr lang="en-US" sz="2800" b="1" dirty="0">
                <a:solidFill>
                  <a:schemeClr val="accent1"/>
                </a:solidFill>
              </a:rPr>
              <a:t> Learn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GB" sz="2000" dirty="0" err="1"/>
              <a:t>Scikit</a:t>
            </a:r>
            <a:r>
              <a:rPr lang="en-GB" sz="2000" dirty="0"/>
              <a:t>-learn is a free software machine learning library for the Python programming </a:t>
            </a:r>
            <a:r>
              <a:rPr lang="en-GB" sz="2000" dirty="0" err="1"/>
              <a:t>language.It</a:t>
            </a:r>
            <a:r>
              <a:rPr lang="en-GB" sz="2000" dirty="0"/>
              <a:t> features various classification, regression and clustering algorithms including support vector machines, random forests, gradient boosting, k-means and DBSCAN, and is designed to interoperate with the Python numerical and scientific libraries </a:t>
            </a:r>
            <a:r>
              <a:rPr lang="en-GB" sz="2000" dirty="0" err="1"/>
              <a:t>NumPy</a:t>
            </a:r>
            <a:r>
              <a:rPr lang="en-GB" sz="2000" dirty="0"/>
              <a:t> and </a:t>
            </a:r>
            <a:r>
              <a:rPr lang="en-GB" sz="2000" dirty="0" err="1"/>
              <a:t>SciPy</a:t>
            </a:r>
            <a:r>
              <a:rPr lang="en-GB" sz="2000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err="1">
                <a:solidFill>
                  <a:schemeClr val="accent1"/>
                </a:solidFill>
              </a:rPr>
              <a:t>NumPy</a:t>
            </a:r>
            <a:endParaRPr lang="en-US" sz="2800" b="1" dirty="0">
              <a:solidFill>
                <a:schemeClr val="accent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GB" sz="2000" dirty="0" err="1"/>
              <a:t>NumPy</a:t>
            </a:r>
            <a:r>
              <a:rPr lang="en-GB" sz="2000" dirty="0"/>
              <a:t> is a library for the Python programming language, adding support for large, multi-dimensional arrays and matrices, along with a large collection of high-level mathematical functions to operate on these arrays.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103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>
          <a:xfrm>
            <a:off x="266677" y="141359"/>
            <a:ext cx="8028826" cy="81630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Introduction: MACHINE LEARNING</a:t>
            </a:r>
          </a:p>
        </p:txBody>
      </p:sp>
      <p:sp>
        <p:nvSpPr>
          <p:cNvPr id="1048594" name="TextBox 4"/>
          <p:cNvSpPr txBox="1"/>
          <p:nvPr/>
        </p:nvSpPr>
        <p:spPr>
          <a:xfrm>
            <a:off x="464373" y="1120746"/>
            <a:ext cx="61797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/>
              <a:t>Learning is any process by which a system improves performance from experience.</a:t>
            </a:r>
          </a:p>
          <a:p>
            <a:pPr algn="just"/>
            <a:endParaRPr lang="en-IN" sz="2400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sz="2400" dirty="0"/>
              <a:t>Machine Learning is concerned with computer programs that automatically improve their performance	through experience.</a:t>
            </a:r>
          </a:p>
          <a:p>
            <a:pPr algn="just"/>
            <a:endParaRPr lang="en-IN" sz="2400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/>
              <a:t>The core insight of machine learning is that much of what we recognize as intelligence hinges on probability rather than reason or logic.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78" y="1281569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Rectangle 4"/>
          <p:cNvSpPr/>
          <p:nvPr/>
        </p:nvSpPr>
        <p:spPr>
          <a:xfrm>
            <a:off x="322052" y="270648"/>
            <a:ext cx="11349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Method Used</a:t>
            </a:r>
            <a:endParaRPr lang="en-GB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21" name="Rectangle 5"/>
          <p:cNvSpPr/>
          <p:nvPr/>
        </p:nvSpPr>
        <p:spPr>
          <a:xfrm>
            <a:off x="322052" y="855423"/>
            <a:ext cx="51396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>
                <a:latin typeface="Times-Roman"/>
              </a:rPr>
              <a:t>The k-nearest </a:t>
            </a:r>
            <a:r>
              <a:rPr lang="en-GB" sz="2400" dirty="0" err="1">
                <a:latin typeface="Times-Roman"/>
              </a:rPr>
              <a:t>neighbors</a:t>
            </a:r>
            <a:r>
              <a:rPr lang="en-GB" sz="2400" dirty="0">
                <a:latin typeface="Times-Roman"/>
              </a:rPr>
              <a:t> (KNN) algorithm is a simple, easy-to-implement supervised machine learning algorithm that can be used to solve both classification and regression problems.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>
              <a:latin typeface="Times-Roman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The KNN algorithm assumes that similar things exist in close proximity. In other words, similar things are near to each other.</a:t>
            </a:r>
            <a:endParaRPr lang="en-IN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60" y="855423"/>
            <a:ext cx="6328177" cy="54712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283"/>
            <a:ext cx="12192000" cy="4191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3942109" y="418755"/>
            <a:ext cx="33522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i="1" u="sng" dirty="0">
                <a:solidFill>
                  <a:schemeClr val="accent1">
                    <a:lumMod val="75000"/>
                  </a:schemeClr>
                </a:solidFill>
              </a:rPr>
              <a:t>FLOW DIAGRAM</a:t>
            </a:r>
            <a:endParaRPr lang="en-GB" sz="1200" b="1" i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314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Rectangle 4"/>
          <p:cNvSpPr/>
          <p:nvPr/>
        </p:nvSpPr>
        <p:spPr>
          <a:xfrm>
            <a:off x="322052" y="270648"/>
            <a:ext cx="11349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GB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48621" name="Rectangle 5"/>
          <p:cNvSpPr/>
          <p:nvPr/>
        </p:nvSpPr>
        <p:spPr>
          <a:xfrm>
            <a:off x="322052" y="992036"/>
            <a:ext cx="1143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After building and testing our model using k-nearest neighbor method, we were able to predict movie success up to 70% accuracy.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So we can see that using Machine learning we were able to train the model quite effectively and able to predict the outcome of the movie.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To further improve we can give more  tags and also include movie budget and money spent on advertisement to further improve our model.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22523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Picture 7" descr="students looking into microscope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48622" name="Title 1"/>
          <p:cNvSpPr>
            <a:spLocks noGrp="1"/>
          </p:cNvSpPr>
          <p:nvPr>
            <p:ph type="ctrTitle"/>
          </p:nvPr>
        </p:nvSpPr>
        <p:spPr>
          <a:xfrm>
            <a:off x="449434" y="3328087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11700" b="1" dirty="0"/>
              <a:t>Thank 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2427" y="1112808"/>
            <a:ext cx="112561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The worldwide Box ofﬁce revenue 2016 was 38.3 billion USD with hundreds of new movies made each year.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If one can use a computer to predict how successful a movie will be even before it is released, this would be a powerful tool to use. An aspiring Hollywood director or a movie studio with some technical skills could predict whether their movie idea is going to be a safe investment.</a:t>
            </a:r>
          </a:p>
          <a:p>
            <a:r>
              <a:rPr lang="en-U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With the vast amount of data published on the Internet and the increasing power of the modern computer, is it possible to take advantage of these resources to make predictions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427" y="502276"/>
            <a:ext cx="7044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358791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761" y="553792"/>
            <a:ext cx="1116598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AND THIS IS HOW WE ENDED UP WITH THESE QUESTIONS:</a:t>
            </a:r>
          </a:p>
          <a:p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400" b="1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/>
              <a:t> Is it possible to use machine learning algorithms to predict if movie will receive a high or low rating?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/>
              <a:t> Is the available data online viable for use in predicting movie success?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400" dirty="0"/>
              <a:t> Is there a correlation between attributes and success of a movie?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83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034" y="528034"/>
            <a:ext cx="1093416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Machine learning: when ?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 Machine Learning is useful when</a:t>
            </a:r>
          </a:p>
          <a:p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 Human expertise does not exist (navigating on Mars)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 Humans are unable to explain their expertise (speech recognition)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 Solution changes in time (routing on a computer network)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 Solution needs to be adapted to particular cases (user biometrics)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60" y="3954797"/>
            <a:ext cx="6634510" cy="279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3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8779" y="455751"/>
            <a:ext cx="2975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 CATEGORIES: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86" y="455751"/>
            <a:ext cx="9375820" cy="58985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276" y="476518"/>
            <a:ext cx="1119174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Supervised Learning</a:t>
            </a:r>
          </a:p>
          <a:p>
            <a:endParaRPr lang="en-US" sz="3200" b="1" dirty="0">
              <a:solidFill>
                <a:schemeClr val="accent1"/>
              </a:solidFill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Machine learning takes data as input. lets call this data Training data.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/>
              <a:t>    The training data includes both</a:t>
            </a:r>
            <a:r>
              <a:rPr lang="en-US" sz="2400" i="1" dirty="0"/>
              <a:t> Inputs</a:t>
            </a:r>
            <a:r>
              <a:rPr lang="en-US" sz="2400" dirty="0"/>
              <a:t> and L</a:t>
            </a:r>
            <a:r>
              <a:rPr lang="en-US" sz="2400" i="1" dirty="0"/>
              <a:t>abels(Targets)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Example</a:t>
            </a:r>
            <a:r>
              <a:rPr lang="en-US" sz="2400" dirty="0"/>
              <a:t> : Addition of two numbers a=5, b=6 result =11, </a:t>
            </a:r>
            <a:r>
              <a:rPr lang="en-US" sz="2400" i="1" dirty="0"/>
              <a:t>Inputs </a:t>
            </a:r>
            <a:r>
              <a:rPr lang="en-US" sz="2400" dirty="0"/>
              <a:t>are 5,6 and </a:t>
            </a:r>
            <a:r>
              <a:rPr lang="en-US" sz="2400" i="1" dirty="0"/>
              <a:t>Target </a:t>
            </a:r>
            <a:r>
              <a:rPr lang="en-US" sz="2400" dirty="0"/>
              <a:t>is 11.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9" name="Picture 2" descr="https://cdn-images-1.medium.com/max/1000/1*A1V2GazSJJo0hprJFwogiA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49" y="4224271"/>
            <a:ext cx="7070503" cy="218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1014" y="454607"/>
            <a:ext cx="1057784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We first train the model with the lots of training data (</a:t>
            </a:r>
            <a:r>
              <a:rPr lang="en-US" sz="2400" dirty="0" err="1"/>
              <a:t>inputs&amp;targets</a:t>
            </a:r>
            <a:r>
              <a:rPr lang="en-US" sz="2400" dirty="0"/>
              <a:t>) then with new data and the logic we got before we predict the output.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This process is called </a:t>
            </a:r>
            <a:r>
              <a:rPr lang="en-US" sz="2400" i="1" dirty="0"/>
              <a:t>Supervised Learning </a:t>
            </a:r>
            <a:r>
              <a:rPr lang="en-US" sz="2400" dirty="0"/>
              <a:t>which is really fast and accurate.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lvl="1" algn="ctr"/>
            <a:endParaRPr lang="en-US" sz="2400" dirty="0"/>
          </a:p>
        </p:txBody>
      </p:sp>
      <p:pic>
        <p:nvPicPr>
          <p:cNvPr id="3078" name="Picture 6" descr="https://cdn-images-1.medium.com/max/800/1*HKJTVHXyTBsR-3ljuBL6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980" y="3115642"/>
            <a:ext cx="7061915" cy="337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549" y="605307"/>
            <a:ext cx="5574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j-lt"/>
              </a:rPr>
              <a:t>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549" y="1815921"/>
            <a:ext cx="64226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This is a type of problem where we predict</a:t>
            </a:r>
            <a:r>
              <a:rPr lang="en-US" sz="2400" b="1" i="1" dirty="0"/>
              <a:t> </a:t>
            </a:r>
            <a:r>
              <a:rPr lang="en-US" sz="2400" dirty="0"/>
              <a:t>the </a:t>
            </a:r>
            <a:r>
              <a:rPr lang="en-US" sz="2400" i="1" dirty="0"/>
              <a:t>categorical response</a:t>
            </a:r>
            <a:r>
              <a:rPr lang="en-US" sz="2400" dirty="0"/>
              <a:t> value where the data can be separated into specific “</a:t>
            </a:r>
            <a:r>
              <a:rPr lang="en-US" sz="2400" b="1" dirty="0"/>
              <a:t>classes</a:t>
            </a:r>
            <a:r>
              <a:rPr lang="en-US" sz="2400" dirty="0"/>
              <a:t>” (Ex: we predict one of the values in a set of values).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Some examples are 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this mail is spam or not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will it rain today or not 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is this picture a cat or not 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162" y="2463114"/>
            <a:ext cx="4719131" cy="34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73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dc7352e55e77714fab0739bd1a2ce12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b47b806cf7e90fe7257fa1ff83c741b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A0D9FC-BAD9-486C-975C-05A7FFD1D6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1223</Words>
  <Application>Microsoft Office PowerPoint</Application>
  <PresentationFormat>Widescreen</PresentationFormat>
  <Paragraphs>149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</vt:lpstr>
      <vt:lpstr>Courier New</vt:lpstr>
      <vt:lpstr>medium-content-serif-font</vt:lpstr>
      <vt:lpstr>Times-Roman</vt:lpstr>
      <vt:lpstr>Wingdings</vt:lpstr>
      <vt:lpstr>Mesh</vt:lpstr>
      <vt:lpstr>                 By: Ankit GUPTA      </vt:lpstr>
      <vt:lpstr>Introduction: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2019-01-07T02:44:58Z</dcterms:created>
  <dcterms:modified xsi:type="dcterms:W3CDTF">2021-03-22T21:50:17Z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